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4"/>
  </p:notesMasterIdLst>
  <p:handoutMasterIdLst>
    <p:handoutMasterId r:id="rId85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4" r:id="rId43"/>
    <p:sldId id="3742" r:id="rId44"/>
    <p:sldId id="3691" r:id="rId45"/>
    <p:sldId id="3692" r:id="rId46"/>
    <p:sldId id="3693" r:id="rId47"/>
    <p:sldId id="3718" r:id="rId48"/>
    <p:sldId id="3719" r:id="rId49"/>
    <p:sldId id="3720" r:id="rId50"/>
    <p:sldId id="3703" r:id="rId51"/>
    <p:sldId id="3724" r:id="rId52"/>
    <p:sldId id="3734" r:id="rId53"/>
    <p:sldId id="3704" r:id="rId54"/>
    <p:sldId id="3708" r:id="rId55"/>
    <p:sldId id="3709" r:id="rId56"/>
    <p:sldId id="3712" r:id="rId57"/>
    <p:sldId id="3710" r:id="rId58"/>
    <p:sldId id="3711" r:id="rId59"/>
    <p:sldId id="3721" r:id="rId60"/>
    <p:sldId id="3714" r:id="rId61"/>
    <p:sldId id="3738" r:id="rId62"/>
    <p:sldId id="3699" r:id="rId63"/>
    <p:sldId id="3737" r:id="rId64"/>
    <p:sldId id="3722" r:id="rId65"/>
    <p:sldId id="3745" r:id="rId66"/>
    <p:sldId id="3725" r:id="rId67"/>
    <p:sldId id="3732" r:id="rId68"/>
    <p:sldId id="3681" r:id="rId69"/>
    <p:sldId id="3695" r:id="rId70"/>
    <p:sldId id="3705" r:id="rId71"/>
    <p:sldId id="3726" r:id="rId72"/>
    <p:sldId id="3727" r:id="rId73"/>
    <p:sldId id="3731" r:id="rId74"/>
    <p:sldId id="3730" r:id="rId75"/>
    <p:sldId id="3728" r:id="rId76"/>
    <p:sldId id="3729" r:id="rId77"/>
    <p:sldId id="3739" r:id="rId78"/>
    <p:sldId id="3741" r:id="rId79"/>
    <p:sldId id="3647" r:id="rId80"/>
    <p:sldId id="3631" r:id="rId81"/>
    <p:sldId id="3628" r:id="rId82"/>
    <p:sldId id="3717" r:id="rId83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174" autoAdjust="0"/>
    <p:restoredTop sz="99000" autoAdjust="0"/>
  </p:normalViewPr>
  <p:slideViewPr>
    <p:cSldViewPr>
      <p:cViewPr varScale="1">
        <p:scale>
          <a:sx n="113" d="100"/>
          <a:sy n="113" d="100"/>
        </p:scale>
        <p:origin x="768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305800" cy="3886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To apply LLL, let: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= (n, 0,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2</a:t>
            </a:r>
            <a:r>
              <a:rPr lang="en-US" sz="1800" dirty="0"/>
              <a:t>= (0, </a:t>
            </a:r>
            <a:r>
              <a:rPr lang="en-US" sz="1800" dirty="0" err="1"/>
              <a:t>Yn</a:t>
            </a:r>
            <a:r>
              <a:rPr lang="en-US" sz="1800" dirty="0"/>
              <a:t>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3</a:t>
            </a:r>
            <a:r>
              <a:rPr lang="en-US" sz="1800" dirty="0"/>
              <a:t>= (0, 0, Y</a:t>
            </a:r>
            <a:r>
              <a:rPr lang="en-US" sz="1800" baseline="30000" dirty="0"/>
              <a:t>2</a:t>
            </a:r>
            <a:r>
              <a:rPr lang="en-US" sz="1800" dirty="0"/>
              <a:t>n,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(a</a:t>
            </a:r>
            <a:r>
              <a:rPr lang="en-US" sz="1800" baseline="-25000" dirty="0"/>
              <a:t>0</a:t>
            </a:r>
            <a:r>
              <a:rPr lang="en-US" sz="1800" dirty="0"/>
              <a:t> , a</a:t>
            </a:r>
            <a:r>
              <a:rPr lang="en-US" sz="1800" baseline="-25000" dirty="0"/>
              <a:t>1</a:t>
            </a:r>
            <a:r>
              <a:rPr lang="en-US" sz="1800" dirty="0"/>
              <a:t>Y, a</a:t>
            </a:r>
            <a:r>
              <a:rPr lang="en-US" sz="1800" baseline="-25000" dirty="0"/>
              <a:t>2</a:t>
            </a:r>
            <a:r>
              <a:rPr lang="en-US" sz="1800" dirty="0"/>
              <a:t>Y</a:t>
            </a:r>
            <a:r>
              <a:rPr lang="en-US" sz="1800" baseline="30000" dirty="0"/>
              <a:t>2</a:t>
            </a:r>
            <a:r>
              <a:rPr lang="en-US" sz="1800" dirty="0"/>
              <a:t>, a</a:t>
            </a:r>
            <a:r>
              <a:rPr lang="en-US" sz="1800" baseline="-25000" dirty="0"/>
              <a:t>3</a:t>
            </a:r>
            <a:r>
              <a:rPr lang="en-US" sz="1800" dirty="0"/>
              <a:t>Y</a:t>
            </a:r>
            <a:r>
              <a:rPr lang="en-US" sz="1800" baseline="30000" dirty="0"/>
              <a:t>3</a:t>
            </a:r>
            <a:r>
              <a:rPr lang="en-US" sz="1800" dirty="0"/>
              <a:t>) 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When we apply LLL, we get a vector, b</a:t>
            </a:r>
            <a:r>
              <a:rPr lang="en-US" sz="1800" baseline="-25000" dirty="0"/>
              <a:t>1</a:t>
            </a:r>
            <a:r>
              <a:rPr lang="en-US" sz="1800" dirty="0"/>
              <a:t>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||b</a:t>
            </a:r>
            <a:r>
              <a:rPr lang="en-US" sz="1800" baseline="-25000" dirty="0"/>
              <a:t>1</a:t>
            </a:r>
            <a:r>
              <a:rPr lang="en-US" sz="1800" dirty="0"/>
              <a:t>|| </a:t>
            </a:r>
            <a:r>
              <a:rPr lang="en-US" sz="1800" dirty="0">
                <a:latin typeface="Math1Mono"/>
              </a:rPr>
              <a:t>≦</a:t>
            </a:r>
            <a:r>
              <a:rPr lang="en-US" sz="1800" dirty="0"/>
              <a:t> 2</a:t>
            </a:r>
            <a:r>
              <a:rPr lang="en-US" sz="1800" baseline="30000" dirty="0"/>
              <a:t>(3/4)</a:t>
            </a:r>
            <a:r>
              <a:rPr lang="en-US" sz="1800" dirty="0"/>
              <a:t> |det(v</a:t>
            </a:r>
            <a:r>
              <a:rPr lang="en-US" sz="1800" baseline="-25000" dirty="0"/>
              <a:t>1</a:t>
            </a:r>
            <a:r>
              <a:rPr lang="en-US" sz="1800" dirty="0"/>
              <a:t>, v</a:t>
            </a:r>
            <a:r>
              <a:rPr lang="en-US" sz="1800" baseline="-25000" dirty="0"/>
              <a:t>2</a:t>
            </a:r>
            <a:r>
              <a:rPr lang="en-US" sz="1800" dirty="0"/>
              <a:t>, v</a:t>
            </a:r>
            <a:r>
              <a:rPr lang="en-US" sz="1800" baseline="-25000" dirty="0"/>
              <a:t>3</a:t>
            </a:r>
            <a:r>
              <a:rPr lang="en-US" sz="1800" dirty="0"/>
              <a:t>, v</a:t>
            </a:r>
            <a:r>
              <a:rPr lang="en-US" sz="1800" baseline="-25000" dirty="0"/>
              <a:t>4</a:t>
            </a:r>
            <a:r>
              <a:rPr lang="en-US" sz="1800" dirty="0"/>
              <a:t>)| = 2</a:t>
            </a:r>
            <a:r>
              <a:rPr lang="en-US" sz="1800" baseline="30000" dirty="0"/>
              <a:t>(3/4)</a:t>
            </a:r>
            <a:r>
              <a:rPr lang="en-US" sz="1800" dirty="0"/>
              <a:t> n</a:t>
            </a:r>
            <a:r>
              <a:rPr lang="en-US" sz="1800" baseline="30000" dirty="0"/>
              <a:t>(3/4)</a:t>
            </a:r>
            <a:r>
              <a:rPr lang="en-US" sz="1800" dirty="0"/>
              <a:t>  Y</a:t>
            </a:r>
            <a:r>
              <a:rPr lang="en-US" sz="1800" baseline="30000" dirty="0"/>
              <a:t>(3/2)</a:t>
            </a:r>
            <a:r>
              <a:rPr lang="en-US" sz="1800" dirty="0"/>
              <a:t> ….  </a:t>
            </a:r>
            <a:r>
              <a:rPr lang="en-US" sz="1800" i="1" dirty="0">
                <a:solidFill>
                  <a:srgbClr val="0066CC"/>
                </a:solidFill>
              </a:rPr>
              <a:t>Equation 1</a:t>
            </a:r>
            <a:r>
              <a:rPr lang="en-US" sz="1800" dirty="0"/>
              <a:t>.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Let  b</a:t>
            </a:r>
            <a:r>
              <a:rPr lang="en-US" sz="1800" baseline="-25000" dirty="0"/>
              <a:t>1</a:t>
            </a:r>
            <a:r>
              <a:rPr lang="en-US" sz="1800" dirty="0"/>
              <a:t>= c</a:t>
            </a:r>
            <a:r>
              <a:rPr lang="en-US" sz="1800" baseline="-25000" dirty="0"/>
              <a:t>1</a:t>
            </a: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 + …+ c</a:t>
            </a:r>
            <a:r>
              <a:rPr lang="en-US" sz="1800" baseline="-25000" dirty="0"/>
              <a:t>4</a:t>
            </a: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(e</a:t>
            </a:r>
            <a:r>
              <a:rPr lang="en-US" sz="1800" baseline="-25000" dirty="0"/>
              <a:t>0</a:t>
            </a:r>
            <a:r>
              <a:rPr lang="en-US" sz="1800" dirty="0"/>
              <a:t>, Ye</a:t>
            </a:r>
            <a:r>
              <a:rPr lang="en-US" sz="1800" baseline="-25000" dirty="0"/>
              <a:t>1</a:t>
            </a:r>
            <a:r>
              <a:rPr lang="en-US" sz="1800" dirty="0"/>
              <a:t>, Y</a:t>
            </a:r>
            <a:r>
              <a:rPr lang="en-US" sz="1800" baseline="30000" dirty="0"/>
              <a:t>2</a:t>
            </a: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, Y</a:t>
            </a:r>
            <a:r>
              <a:rPr lang="en-US" sz="1800" baseline="30000" dirty="0"/>
              <a:t>3</a:t>
            </a: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).  Then: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0</a:t>
            </a:r>
            <a:r>
              <a:rPr lang="en-US" sz="1800" dirty="0"/>
              <a:t> = c</a:t>
            </a:r>
            <a:r>
              <a:rPr lang="en-US" sz="1800" baseline="-25000" dirty="0"/>
              <a:t>1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0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1</a:t>
            </a:r>
            <a:r>
              <a:rPr lang="en-US" sz="1800" dirty="0"/>
              <a:t> = c</a:t>
            </a:r>
            <a:r>
              <a:rPr lang="en-US" sz="1800" baseline="-25000" dirty="0"/>
              <a:t>2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1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= c</a:t>
            </a:r>
            <a:r>
              <a:rPr lang="en-US" sz="1800" baseline="-25000" dirty="0"/>
              <a:t>3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2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 =  c</a:t>
            </a:r>
            <a:r>
              <a:rPr lang="en-US" sz="1800" baseline="-25000" dirty="0"/>
              <a:t>4</a:t>
            </a: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3048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600200"/>
                <a:ext cx="4571999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600200"/>
                <a:ext cx="4571999" cy="4191000"/>
              </a:xfrm>
              <a:prstGeom prst="rect">
                <a:avLst/>
              </a:prstGeom>
              <a:blipFill>
                <a:blip r:embed="rId2"/>
                <a:stretch>
                  <a:fillRect l="-2778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302" t="-1813" r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1" y="1447800"/>
                <a:ext cx="8763000" cy="4876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7.</a:t>
                </a:r>
                <a:b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1" y="1447800"/>
                <a:ext cx="8763000" cy="4876800"/>
              </a:xfrm>
              <a:prstGeom prst="rect">
                <a:avLst/>
              </a:prstGeom>
              <a:blipFill>
                <a:blip r:embed="rId2"/>
                <a:stretch>
                  <a:fillRect l="-1592" t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447800"/>
                <a:ext cx="845819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SHAKE-128, NTT is used to speed multiplications and a hint,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returned with the signature to help verifier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SampleinBall, guarantees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447800"/>
                <a:ext cx="8458199" cy="4648200"/>
              </a:xfrm>
              <a:prstGeom prst="rect">
                <a:avLst/>
              </a:prstGeom>
              <a:blipFill>
                <a:blip r:embed="rId2"/>
                <a:stretch>
                  <a:fillRect l="-1802" t="-1635" b="-7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blipFill>
                <a:blip r:embed="rId2"/>
                <a:stretch>
                  <a:fillRect l="-2287" t="-1832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270726"/>
                <a:ext cx="8572500" cy="528247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𝑆𝑎𝑚𝑝𝑙𝑒𝑖𝑛𝐵𝑎𝑙𝑙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(−1)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−256]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</a:t>
                </a:r>
                <a:r>
                  <a:rPr lang="en-US" sz="1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 </a:t>
                </a:r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[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k] is bit position k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SampleInBall generates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pseudorandomly; it is based on the Fisher-Yates shuffe. The first 8 bytes of H(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ρ)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the signs of the nonzero entries of c; subsequent bytes choose the positions of those nonzero entries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SHAKE256 used as an XOF.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270726"/>
                <a:ext cx="8572500" cy="5282474"/>
              </a:xfrm>
              <a:prstGeom prst="rect">
                <a:avLst/>
              </a:prstGeom>
              <a:blipFill>
                <a:blip r:embed="rId2"/>
                <a:stretch>
                  <a:fillRect l="-1775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blipFill>
                <a:blip r:embed="rId2"/>
                <a:stretch>
                  <a:fillRect l="-1585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71487"/>
            <a:ext cx="8458199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3704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11538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00000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300000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5385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6296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6296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6296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7778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7778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62963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62963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62963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6154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9259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100000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83841"/>
              </p:ext>
            </p:extLst>
          </p:nvPr>
        </p:nvGraphicFramePr>
        <p:xfrm>
          <a:off x="1219200" y="5754835"/>
          <a:ext cx="480060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518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19311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70069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45702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202" b="-8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𝜌𝜌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based on the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-Okamoto transform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blipFill>
                <a:blip r:embed="rId2"/>
                <a:stretch>
                  <a:fillRect l="-1906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blipFill>
                <a:blip r:embed="rId2"/>
                <a:stretch>
                  <a:fillRect l="-1572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blipFill>
                <a:blip r:embed="rId2"/>
                <a:stretch>
                  <a:fillRect l="-1664" t="-278" r="-1210" b="-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(Note: failure rate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−174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ML-KEM-1024)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36576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51054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4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blipFill>
                <a:blip r:embed="rId2"/>
                <a:stretch>
                  <a:fillRect l="-1460" t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75682</TotalTime>
  <Words>8901</Words>
  <Application>Microsoft Macintosh PowerPoint</Application>
  <PresentationFormat>Letter Paper (8.5x11 in)</PresentationFormat>
  <Paragraphs>1180</Paragraphs>
  <Slides>82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Aptos</vt:lpstr>
      <vt:lpstr>Arial</vt:lpstr>
      <vt:lpstr>Calibri</vt:lpstr>
      <vt:lpstr>Cambria Math</vt:lpstr>
      <vt:lpstr>Courier New</vt:lpstr>
      <vt:lpstr>Math1Mono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4734</cp:revision>
  <cp:lastPrinted>2025-07-26T02:13:16Z</cp:lastPrinted>
  <dcterms:created xsi:type="dcterms:W3CDTF">2013-04-22T16:10:14Z</dcterms:created>
  <dcterms:modified xsi:type="dcterms:W3CDTF">2025-07-26T23:49:00Z</dcterms:modified>
</cp:coreProperties>
</file>